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4" r:id="rId8"/>
    <p:sldId id="266" r:id="rId9"/>
    <p:sldId id="265" r:id="rId10"/>
    <p:sldId id="267" r:id="rId11"/>
    <p:sldId id="25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5" r:id="rId28"/>
    <p:sldId id="289" r:id="rId29"/>
    <p:sldId id="284" r:id="rId30"/>
    <p:sldId id="286" r:id="rId31"/>
    <p:sldId id="287" r:id="rId32"/>
    <p:sldId id="288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A289A-2A68-2249-8C1E-277496F795E6}" v="351" dt="2025-03-31T10:12:16.326"/>
    <p1510:client id="{46E08F51-0D72-9743-B4A6-4E06E77E4F97}" v="834" dt="2025-03-30T20:26:16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3"/>
    <p:restoredTop sz="94615"/>
  </p:normalViewPr>
  <p:slideViewPr>
    <p:cSldViewPr snapToGrid="0" showGuides="1">
      <p:cViewPr varScale="1">
        <p:scale>
          <a:sx n="102" d="100"/>
          <a:sy n="102" d="100"/>
        </p:scale>
        <p:origin x="128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320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9794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8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600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1766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541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979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881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0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4653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920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515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.se/en/cemeb-marine-evolutionary-biology/management-conservation/baltgene/this-is-genetic-biodiversit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onlinelibrary.wiley.com/doi/10.1111/soc4.12630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quaternary-megafauna-extin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6320724001629" TargetMode="External"/><Relationship Id="rId2" Type="http://schemas.openxmlformats.org/officeDocument/2006/relationships/hyperlink" Target="https://es.wikipedia.org/wiki/Justicia_socia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hyperlink" Target="https://www.hrw.org/news/2023/04/27/tanzania-maasai-forcibly-displaced-game-reserv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XKnORll_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bio.onlinelibrary.wiley.com/doi/full/10.1111/conl.12762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juntadeandalucia.es/medioambiente/portal/landing-page-%C3%ADndice/-/asset_publisher/zX2ouZa4r1Rf/content/organizaci-c3-b3n-y-funcionamiento-de-la-red/2015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We1gyanFuh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wf.es/nuestro_trabajo/informe_planeta_vivo_ipv/informe_planeta_vivo_2024_perdidad_biodiversidad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royalsociety.org/news-resources/projects/biodiversity/decline-and-extinc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tandfonline.com/doi/abs/10.1080/14888386.2011.64266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aktuelles.uni-frankfurt.de/en/news-in-brief/adaptation-or-extinction-what-climate-change-and-land-use-mean-for-biodiversity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yalsociety.org/news-resources/projects/biodiversity/decline-and-extinction/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t.co/qfa8kgllW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ian_vulture_crisis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deasforindia.in/topics/environment/how-human-and-ecosystem-health-are-intertwined-evidence-from-vulture-population-collapse-in-india.html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science.org/content/article/loss-india-s-vultures-may-have-led-deaths-half-million-peopl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98B991B-EC2A-90D3-10B4-3B79E47E576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1C183C3-2B34-6A5D-27E3-4510B9BE5A0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1A31F-C81F-03C6-F93B-057558DD082C}"/>
              </a:ext>
            </a:extLst>
          </p:cNvPr>
          <p:cNvSpPr txBox="1"/>
          <p:nvPr/>
        </p:nvSpPr>
        <p:spPr>
          <a:xfrm>
            <a:off x="257451" y="1336409"/>
            <a:ext cx="8806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gestión de especies amenazadas es el conjunto de acciones planificadas, basadas en evidencia científica, dirigidas a mantener o recuperar poblaciones viables de especies que enfrentan un riesgo significativo de extinción.</a:t>
            </a:r>
            <a:endParaRPr lang="es-ES_tradnl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A03F3-470D-1095-A8FF-EB0E5C9917F1}"/>
              </a:ext>
            </a:extLst>
          </p:cNvPr>
          <p:cNvSpPr txBox="1"/>
          <p:nvPr/>
        </p:nvSpPr>
        <p:spPr>
          <a:xfrm>
            <a:off x="257452" y="905522"/>
            <a:ext cx="2710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Definición y objetivos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017FA54-8D56-3444-37E1-ADB9E9587644}"/>
              </a:ext>
            </a:extLst>
          </p:cNvPr>
          <p:cNvGrpSpPr/>
          <p:nvPr/>
        </p:nvGrpSpPr>
        <p:grpSpPr>
          <a:xfrm>
            <a:off x="372862" y="2565647"/>
            <a:ext cx="8888452" cy="4103676"/>
            <a:chOff x="372862" y="2565647"/>
            <a:chExt cx="8888452" cy="4103676"/>
          </a:xfrm>
        </p:grpSpPr>
        <p:pic>
          <p:nvPicPr>
            <p:cNvPr id="1026" name="Picture 2" descr="The protection of threatened species - North Africa Trees">
              <a:extLst>
                <a:ext uri="{FF2B5EF4-FFF2-40B4-BE49-F238E27FC236}">
                  <a16:creationId xmlns:a16="http://schemas.microsoft.com/office/drawing/2014/main" id="{17B532C5-9E03-03D2-4D21-5C336D82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62" y="2823881"/>
              <a:ext cx="4729410" cy="3582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he state of threatened species management in Queensland | Wildlife  Preservation Society of Queensland">
              <a:extLst>
                <a:ext uri="{FF2B5EF4-FFF2-40B4-BE49-F238E27FC236}">
                  <a16:creationId xmlns:a16="http://schemas.microsoft.com/office/drawing/2014/main" id="{6B16A6A6-8957-7DE4-ADBD-D5658C797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75" y="2565647"/>
              <a:ext cx="4600539" cy="218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nagement of Threatened Species and Ecological Communities under the  Environment Protection and Biodiversity Conservation Act 1999 | Australian  National Audit Office (ANAO)">
              <a:extLst>
                <a:ext uri="{FF2B5EF4-FFF2-40B4-BE49-F238E27FC236}">
                  <a16:creationId xmlns:a16="http://schemas.microsoft.com/office/drawing/2014/main" id="{8CB58B42-6238-BF84-1AA2-478C9780E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75" y="4847127"/>
              <a:ext cx="2564572" cy="182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bies pinsapo | Spanish fir - Van den Berk Viviros">
              <a:extLst>
                <a:ext uri="{FF2B5EF4-FFF2-40B4-BE49-F238E27FC236}">
                  <a16:creationId xmlns:a16="http://schemas.microsoft.com/office/drawing/2014/main" id="{3A1B970D-0AA3-1A64-7DB2-9EA8305AE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364" y="4847127"/>
              <a:ext cx="1712949" cy="182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30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A503-ADD2-4B12-ACDA-F18B92A0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4F3318E-851D-BB02-5A9A-DA11D8837625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4222ED-A2A7-E0F2-CBA4-97746BD0FE47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BAA6-B168-E7FF-EE76-3FB00D19AD6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2FAD9-A8FE-09EB-ACF3-586F42B060FB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02D30DC-9F47-C75A-3AE4-7FF1B1E6C74F}"/>
              </a:ext>
            </a:extLst>
          </p:cNvPr>
          <p:cNvGrpSpPr/>
          <p:nvPr/>
        </p:nvGrpSpPr>
        <p:grpSpPr>
          <a:xfrm>
            <a:off x="1087513" y="1767296"/>
            <a:ext cx="7994631" cy="5068300"/>
            <a:chOff x="1087513" y="1767296"/>
            <a:chExt cx="7994631" cy="5068300"/>
          </a:xfrm>
        </p:grpSpPr>
        <p:pic>
          <p:nvPicPr>
            <p:cNvPr id="6" name="Picture 5" descr="A map of the world with different colored areas&#10;&#10;AI-generated content may be incorrect.">
              <a:extLst>
                <a:ext uri="{FF2B5EF4-FFF2-40B4-BE49-F238E27FC236}">
                  <a16:creationId xmlns:a16="http://schemas.microsoft.com/office/drawing/2014/main" id="{04EB175A-4207-8E96-0B69-97CA7D048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3804" y="1767296"/>
              <a:ext cx="4675359" cy="48580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12777-EEA3-563A-1F71-B206F24D50B1}"/>
                </a:ext>
              </a:extLst>
            </p:cNvPr>
            <p:cNvSpPr txBox="1"/>
            <p:nvPr/>
          </p:nvSpPr>
          <p:spPr>
            <a:xfrm>
              <a:off x="1087513" y="6589375"/>
              <a:ext cx="79946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9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F6D6-EA5C-D309-C0D5-4A708DDA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096538A5-87C0-7E76-7C05-3D567C44157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67E09B85-389D-6442-748E-B141B07954C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E6EA3-D73D-63A8-D893-568129F80B3D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96870-D54B-7BC7-E25C-CB641E9F5309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435C5-7CC8-C5A7-9D06-82764DC0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242"/>
          <a:stretch/>
        </p:blipFill>
        <p:spPr>
          <a:xfrm>
            <a:off x="527543" y="2217939"/>
            <a:ext cx="8147846" cy="3734539"/>
          </a:xfrm>
          <a:prstGeom prst="rect">
            <a:avLst/>
          </a:prstGeom>
        </p:spPr>
      </p:pic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AEF70DF-75B2-DEC2-F4BB-0E741AB3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7C51059-E612-F417-8E44-0D0E63C6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8FFCFE78-D386-A97B-769C-D4C95C80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04D869D-55C7-02B4-2DA4-B7029D98F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18E0-CED4-9CA2-EB78-80D55305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F9546214-DDBE-D06C-84D1-180CE619A0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4B153F37-6D56-5038-1561-6EF4802A477E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2508C-0C45-049C-7EA7-36FBCA07ABD6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8302F-BEB9-CA50-8882-DC7BD78F5646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CAFD645-4971-7DA6-B4A3-317BB8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0D4B6BC-5D49-05DB-694C-C6E62063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BAD44562-148B-B842-D07B-3A34C7F4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AAFC4B7-F732-7710-115A-6F136E2F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137067-4996-59E5-F8C1-3C0089C20C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154" b="26246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492B-24B6-A48D-D831-2238BC40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5D57FE0-3584-3D8A-4690-3ED9D51C3C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FF6CB5B1-DC1D-0631-82BB-C2308A61685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724E-01E0-F0EB-8C9D-128A59F232B7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35842-D5E2-566D-C649-E01DFDA37324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91C25-6F84-334F-0746-79260DF4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" t="73961" r="-667" b="-9561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D74A-48AA-2B22-268D-1A240281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D15A4D45-01DD-5252-1048-D91197C8F79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9634ABB9-0899-2359-749B-2D103688ED7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4F917-E2C3-66E6-61F6-0481257030F9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4D346-6BA3-08FA-B558-6A086B88A4A3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5530F5B-05FA-26A3-C9A5-D0265F6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87" y="2340788"/>
            <a:ext cx="4716180" cy="3383981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A6BF69A3-2416-ED61-8EBF-BF8CFD84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20"/>
          <a:stretch/>
        </p:blipFill>
        <p:spPr>
          <a:xfrm>
            <a:off x="306715" y="2340789"/>
            <a:ext cx="4426013" cy="3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298AD-5D26-0DAB-04F6-8FDB4F67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E72BFF9-929B-3033-FC3B-3F0B9E929B6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FA1650F-F630-B175-B2A4-3D5C8194666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E5181-4B95-0044-AB41-C796CD6E7061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96E9A-D71C-28CF-F767-3386A69F71F1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38CBF7D8-B817-C023-7DA9-2AE7CAF8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1" b="56657"/>
          <a:stretch/>
        </p:blipFill>
        <p:spPr>
          <a:xfrm>
            <a:off x="116652" y="2285751"/>
            <a:ext cx="4990886" cy="3341804"/>
          </a:xfrm>
          <a:prstGeom prst="rect">
            <a:avLst/>
          </a:prstGeom>
        </p:spPr>
      </p:pic>
      <p:pic>
        <p:nvPicPr>
          <p:cNvPr id="2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053A989D-791F-4D91-C105-2E71D91D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b="4795"/>
          <a:stretch/>
        </p:blipFill>
        <p:spPr>
          <a:xfrm>
            <a:off x="4434986" y="2269883"/>
            <a:ext cx="5180559" cy="34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EC7A-534F-8E1C-2605-5A932805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E6F17035-7552-82D0-9CE2-B7D053E1006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661471E-27F7-8DCD-2E0E-0A6A56103D8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8D606-CB5A-8FE5-CA67-293BD4D90CC2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B8AF9-F726-6A3E-35A6-A792DFB92F02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3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64E5326-DA8B-5314-6C91-F6D34562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00" y="2136628"/>
            <a:ext cx="5234574" cy="38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C74-FE70-9DB9-7203-13809CF0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9735BC8-9557-2292-FCAD-F09F6FC5F84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01492A72-E982-96EB-E45B-88C3FFA327C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E963-9D55-6E14-E97B-82D04498F272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ecológica: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86FAD-46E9-1AD5-19E0-829F81B1A665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0E57781-C206-A481-D8E8-089140F97B2C}"/>
              </a:ext>
            </a:extLst>
          </p:cNvPr>
          <p:cNvGrpSpPr/>
          <p:nvPr/>
        </p:nvGrpSpPr>
        <p:grpSpPr>
          <a:xfrm>
            <a:off x="315740" y="2285081"/>
            <a:ext cx="3868347" cy="3151404"/>
            <a:chOff x="632307" y="2720704"/>
            <a:chExt cx="2749113" cy="2239604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D376847-3BAE-45FC-4ABA-73318A880281}"/>
                </a:ext>
              </a:extLst>
            </p:cNvPr>
            <p:cNvSpPr txBox="1"/>
            <p:nvPr/>
          </p:nvSpPr>
          <p:spPr>
            <a:xfrm>
              <a:off x="1064567" y="2720704"/>
              <a:ext cx="2316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Demografía de poblaciones</a:t>
              </a:r>
            </a:p>
          </p:txBody>
        </p:sp>
        <p:pic>
          <p:nvPicPr>
            <p:cNvPr id="1026" name="Picture 2" descr="Histograma con la frecuencia de las edades.">
              <a:extLst>
                <a:ext uri="{FF2B5EF4-FFF2-40B4-BE49-F238E27FC236}">
                  <a16:creationId xmlns:a16="http://schemas.microsoft.com/office/drawing/2014/main" id="{30D3F81E-D752-8321-A512-79BB7C4C9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307" y="3084888"/>
              <a:ext cx="2699154" cy="187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1A6BFB8-2C97-FEEC-D9A3-BD3336219285}"/>
              </a:ext>
            </a:extLst>
          </p:cNvPr>
          <p:cNvGrpSpPr/>
          <p:nvPr/>
        </p:nvGrpSpPr>
        <p:grpSpPr>
          <a:xfrm>
            <a:off x="4690396" y="1772415"/>
            <a:ext cx="4291620" cy="4694042"/>
            <a:chOff x="3754019" y="2401012"/>
            <a:chExt cx="3049920" cy="3335909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B7EF052-23D3-E362-BD94-3B3F0F0A0382}"/>
                </a:ext>
              </a:extLst>
            </p:cNvPr>
            <p:cNvSpPr txBox="1"/>
            <p:nvPr/>
          </p:nvSpPr>
          <p:spPr>
            <a:xfrm>
              <a:off x="4522481" y="2401012"/>
              <a:ext cx="2281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Teoría de </a:t>
              </a:r>
              <a:r>
                <a:rPr lang="es-ES" sz="1400" dirty="0" err="1"/>
                <a:t>metapoblaciones</a:t>
              </a:r>
              <a:endParaRPr lang="es-ES" sz="1400" dirty="0"/>
            </a:p>
          </p:txBody>
        </p:sp>
        <p:pic>
          <p:nvPicPr>
            <p:cNvPr id="10" name="Imagen 9" descr="Imagen que contiene edificio, tráfico, montaña, coche&#10;&#10;Descripción generada automáticamente">
              <a:extLst>
                <a:ext uri="{FF2B5EF4-FFF2-40B4-BE49-F238E27FC236}">
                  <a16:creationId xmlns:a16="http://schemas.microsoft.com/office/drawing/2014/main" id="{FB001FCA-E101-D133-AC5A-BC0DF7EB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4019" y="2722414"/>
              <a:ext cx="3049920" cy="3014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3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CC4F2-27E0-0C65-310D-A5982328E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569CB077-D778-B3AD-9CA3-57DCF5D28837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0B833187-8D07-E7E2-C95E-44DF6644D5F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6ABE4-6E92-5AB3-E86A-828B775FAD49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ecológica: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3EDE2-426F-75A2-6D40-6FA402AA3810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13E1CD-B0F2-C08E-8857-D58DAE77F9D6}"/>
              </a:ext>
            </a:extLst>
          </p:cNvPr>
          <p:cNvSpPr txBox="1"/>
          <p:nvPr/>
        </p:nvSpPr>
        <p:spPr>
          <a:xfrm>
            <a:off x="3529560" y="1705741"/>
            <a:ext cx="2121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Genética de poblaciones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D43FEB6-666D-8B5F-0B71-E68147293653}"/>
              </a:ext>
            </a:extLst>
          </p:cNvPr>
          <p:cNvGrpSpPr/>
          <p:nvPr/>
        </p:nvGrpSpPr>
        <p:grpSpPr>
          <a:xfrm>
            <a:off x="1439196" y="2080192"/>
            <a:ext cx="6502400" cy="4705151"/>
            <a:chOff x="1439196" y="2080192"/>
            <a:chExt cx="6502400" cy="4705151"/>
          </a:xfrm>
        </p:grpSpPr>
        <p:pic>
          <p:nvPicPr>
            <p:cNvPr id="3" name="Picture 4" descr="Large and small populations">
              <a:extLst>
                <a:ext uri="{FF2B5EF4-FFF2-40B4-BE49-F238E27FC236}">
                  <a16:creationId xmlns:a16="http://schemas.microsoft.com/office/drawing/2014/main" id="{6D93923C-D7AD-9CBF-DCA5-9EF928B80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196" y="2080192"/>
              <a:ext cx="6502400" cy="433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7618CB1-31CD-06F7-74C2-3B8AB22A8FB6}"/>
                </a:ext>
              </a:extLst>
            </p:cNvPr>
            <p:cNvSpPr txBox="1"/>
            <p:nvPr/>
          </p:nvSpPr>
          <p:spPr>
            <a:xfrm>
              <a:off x="2721280" y="6385233"/>
              <a:ext cx="49665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www.gu.se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/en/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cemeb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-marine-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evolutionary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-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biology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management-conservation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baltgene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this-is-genetic-biodiversity</a:t>
              </a:r>
              <a:endParaRPr 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0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0991-4F4C-AD9A-8D8C-F040D197B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B4B75DC-8C39-928E-B28B-B1383A526226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78F765B-CFF8-351E-6A2A-7D70E52ECBC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63972-3FBA-BD9B-35E1-37151898A753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9B741-71CD-206B-26D2-6664C9824E38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085C40-28B7-1D62-ABD1-2362948FB4ED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construcción social de la realidad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B0A3803-D792-E1FF-B491-E128C242B92C}"/>
              </a:ext>
            </a:extLst>
          </p:cNvPr>
          <p:cNvGrpSpPr/>
          <p:nvPr/>
        </p:nvGrpSpPr>
        <p:grpSpPr>
          <a:xfrm>
            <a:off x="307555" y="2466888"/>
            <a:ext cx="9350012" cy="3515428"/>
            <a:chOff x="307555" y="2466888"/>
            <a:chExt cx="9350012" cy="3515428"/>
          </a:xfrm>
        </p:grpSpPr>
        <p:pic>
          <p:nvPicPr>
            <p:cNvPr id="5122" name="Picture 2" descr="Social Construction of Reality">
              <a:extLst>
                <a:ext uri="{FF2B5EF4-FFF2-40B4-BE49-F238E27FC236}">
                  <a16:creationId xmlns:a16="http://schemas.microsoft.com/office/drawing/2014/main" id="{AB446971-3D7F-1024-E4F2-E894DAF6E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07" y="2466888"/>
              <a:ext cx="6085562" cy="318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866439C-FF96-1CA5-D37F-220B4C18B784}"/>
                </a:ext>
              </a:extLst>
            </p:cNvPr>
            <p:cNvSpPr txBox="1"/>
            <p:nvPr/>
          </p:nvSpPr>
          <p:spPr>
            <a:xfrm>
              <a:off x="6640056" y="2466888"/>
              <a:ext cx="3017511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Esta teoría sostiene que la realidad se construye socialmente a través de las interacciones y las negociaciones entre los individuos y los grupos. </a:t>
              </a:r>
            </a:p>
            <a:p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ES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Por ejemplo, la cría en cautividad puede ser vista como una forma de "salvar" a las especies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1928CC3-3B04-BB2C-2D06-C6051F2F8962}"/>
                </a:ext>
              </a:extLst>
            </p:cNvPr>
            <p:cNvSpPr txBox="1"/>
            <p:nvPr/>
          </p:nvSpPr>
          <p:spPr>
            <a:xfrm>
              <a:off x="307555" y="5736095"/>
              <a:ext cx="49665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compass.onlinelibrary.wiley.com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doi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/10.1111/soc4.12630</a:t>
              </a:r>
              <a:endParaRPr 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7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7AB9-60E5-EDAC-4D35-E51A8C90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AE4C530-3F97-967B-8689-1DD413607E9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7897677-864A-BD70-D173-2B2B173BEA8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0C747-9E91-2E1C-89D7-2597893ABD2D}"/>
              </a:ext>
            </a:extLst>
          </p:cNvPr>
          <p:cNvSpPr txBox="1"/>
          <p:nvPr/>
        </p:nvSpPr>
        <p:spPr>
          <a:xfrm>
            <a:off x="257452" y="1336409"/>
            <a:ext cx="2783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humanos hemos extinguido especies desde que empezamos a colonizar el planeta…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DC59-D3DF-A1D3-E356-EC53734CB4A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15" name="Picture 14" descr="A map of the world with animals&#10;&#10;AI-generated content may be incorrect.">
            <a:extLst>
              <a:ext uri="{FF2B5EF4-FFF2-40B4-BE49-F238E27FC236}">
                <a16:creationId xmlns:a16="http://schemas.microsoft.com/office/drawing/2014/main" id="{1AA2224F-FFC1-579A-3694-B2E81217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1185488"/>
            <a:ext cx="6638483" cy="5329203"/>
          </a:xfrm>
          <a:prstGeom prst="rect">
            <a:avLst/>
          </a:prstGeom>
        </p:spPr>
      </p:pic>
      <p:sp>
        <p:nvSpPr>
          <p:cNvPr id="17" name="TextBox 16">
            <a:hlinkClick r:id="rId3"/>
            <a:extLst>
              <a:ext uri="{FF2B5EF4-FFF2-40B4-BE49-F238E27FC236}">
                <a16:creationId xmlns:a16="http://schemas.microsoft.com/office/drawing/2014/main" id="{0A28E100-4B85-820D-2450-0EAF8587BB96}"/>
              </a:ext>
            </a:extLst>
          </p:cNvPr>
          <p:cNvSpPr txBox="1"/>
          <p:nvPr/>
        </p:nvSpPr>
        <p:spPr>
          <a:xfrm>
            <a:off x="3040603" y="6514691"/>
            <a:ext cx="49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https://ourworldindata.org/quaternary-megafauna-extinction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graph showing extinct species&#10;&#10;AI-generated content may be incorrect.">
            <a:extLst>
              <a:ext uri="{FF2B5EF4-FFF2-40B4-BE49-F238E27FC236}">
                <a16:creationId xmlns:a16="http://schemas.microsoft.com/office/drawing/2014/main" id="{BE7A0B47-605F-4DE0-1908-998C44B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308647"/>
            <a:ext cx="2773464" cy="20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F3FB1-7029-98F9-8527-23264C0F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5236E0B2-3A26-EE8C-D903-BC4220C6ED2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B9F20BF4-BFA3-FB2B-1E6B-FE59255D7CAF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24028-ECB2-8F5D-C0E4-898C0517292F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EF87-E580-7393-523D-08DE083E4CE9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A54116-C721-0B59-99D0-F6418FA5A0C0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justicia social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1A1DD4-3416-AA87-1DA5-878F705315D3}"/>
              </a:ext>
            </a:extLst>
          </p:cNvPr>
          <p:cNvSpPr txBox="1"/>
          <p:nvPr/>
        </p:nvSpPr>
        <p:spPr>
          <a:xfrm>
            <a:off x="7351951" y="2378467"/>
            <a:ext cx="23285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Esta teoría sostiene los recursos y las oportunidades han de distribuirse de manera equitativa en la sociedad.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Trata de relacionar el bienestar de las poblaciones humanas con las de otras especies mediante la justicia social.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8DB6FC-6565-5AA6-1B64-E804270AE5F9}"/>
              </a:ext>
            </a:extLst>
          </p:cNvPr>
          <p:cNvSpPr txBox="1"/>
          <p:nvPr/>
        </p:nvSpPr>
        <p:spPr>
          <a:xfrm>
            <a:off x="370186" y="5451199"/>
            <a:ext cx="66443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https://es.wikipedia.org/wiki/Justicia_social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https://www.sciencedirect.com/science/article/pii/S0006320724001629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www.hrw.org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news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/2023/04/27/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tanzania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maasai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forcibly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-displaced-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game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-reserve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Social Justice Meaning and Main Principles Explained">
            <a:extLst>
              <a:ext uri="{FF2B5EF4-FFF2-40B4-BE49-F238E27FC236}">
                <a16:creationId xmlns:a16="http://schemas.microsoft.com/office/drawing/2014/main" id="{619A2C3D-394B-629D-E0CD-F7A41D5D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66" b="7048"/>
          <a:stretch/>
        </p:blipFill>
        <p:spPr bwMode="auto">
          <a:xfrm>
            <a:off x="370186" y="2466889"/>
            <a:ext cx="2289480" cy="28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anzania: Maasai Forcibly Displaced for Game Reserve | Human Rights Watch">
            <a:extLst>
              <a:ext uri="{FF2B5EF4-FFF2-40B4-BE49-F238E27FC236}">
                <a16:creationId xmlns:a16="http://schemas.microsoft.com/office/drawing/2014/main" id="{E0FBE9DD-1284-CE57-4357-683B8C65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/>
          <a:stretch/>
        </p:blipFill>
        <p:spPr bwMode="auto">
          <a:xfrm>
            <a:off x="2749755" y="2466889"/>
            <a:ext cx="4406490" cy="28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5CAB-BB24-F10B-FFB0-0BE00299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82C2D61-9369-3D95-FF25-D3B11310E1E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3A24715-EA3E-F6B9-24B7-5B74D8210108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F9B2-10B5-06D9-10A9-6917518CE526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A8BB-8058-DD68-7D6C-9978FEB3E08F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BF3DF1-86F9-C906-951E-2C5255F3983C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gobernanza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D0CB4B-3C97-AD9A-5A75-10331AB7397E}"/>
              </a:ext>
            </a:extLst>
          </p:cNvPr>
          <p:cNvSpPr txBox="1"/>
          <p:nvPr/>
        </p:nvSpPr>
        <p:spPr>
          <a:xfrm>
            <a:off x="257451" y="2198183"/>
            <a:ext cx="8608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Estudia la forma en la que las distintas jerarquías involucradas en la toma de decisiones afectan a la conservación de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Tener en cuenta esta jerarquía es clave para el éxito de los programas de gestión de especies amenazadas.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012B40-3A66-EDC5-E11F-281D9EBBF3B2}"/>
              </a:ext>
            </a:extLst>
          </p:cNvPr>
          <p:cNvGrpSpPr/>
          <p:nvPr/>
        </p:nvGrpSpPr>
        <p:grpSpPr>
          <a:xfrm>
            <a:off x="617459" y="3578533"/>
            <a:ext cx="7543915" cy="2602103"/>
            <a:chOff x="617459" y="3578533"/>
            <a:chExt cx="7543915" cy="2602103"/>
          </a:xfrm>
        </p:grpSpPr>
        <p:pic>
          <p:nvPicPr>
            <p:cNvPr id="9220" name="Picture 4" descr="Investigadores denuncian la pérdida de 100 linces l RTVE">
              <a:extLst>
                <a:ext uri="{FF2B5EF4-FFF2-40B4-BE49-F238E27FC236}">
                  <a16:creationId xmlns:a16="http://schemas.microsoft.com/office/drawing/2014/main" id="{ECEDC1F3-06FC-756C-A417-428B82E29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274" y="3631609"/>
              <a:ext cx="34671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450F8EC-B1F0-C0DA-0707-BFB934A5A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3" t="10853" r="12118" b="9484"/>
            <a:stretch/>
          </p:blipFill>
          <p:spPr bwMode="auto">
            <a:xfrm>
              <a:off x="617459" y="3578533"/>
              <a:ext cx="3958225" cy="260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3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E766-491B-4B85-4555-99470ADB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844131BE-E2EB-4653-CF15-762E74A0A9B7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4F76ACB3-3B4E-052F-5EC8-F6FE9255B21E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3ABC6-AAFB-A828-74B1-F4668E22C23C}"/>
              </a:ext>
            </a:extLst>
          </p:cNvPr>
          <p:cNvSpPr txBox="1"/>
          <p:nvPr/>
        </p:nvSpPr>
        <p:spPr>
          <a:xfrm>
            <a:off x="257452" y="905522"/>
            <a:ext cx="6965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Breve historia de la conservación de especies amenazadas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F7F730-985E-DD36-A1E7-437A6AA337D1}"/>
              </a:ext>
            </a:extLst>
          </p:cNvPr>
          <p:cNvSpPr txBox="1"/>
          <p:nvPr/>
        </p:nvSpPr>
        <p:spPr>
          <a:xfrm>
            <a:off x="257451" y="1306913"/>
            <a:ext cx="86088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Reseñas en Mesopotamia para regular la caza.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Concepto de extinción de especie en torno a 1750 por Georges-Louis Leclerc.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Aniquilación de poblaciones de palomas en EEUU en 1914.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Presión de intelectuales para crear reservas y proteger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Firma del tratado por la flora y la fauna africana en 1933.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Creación de la UICN en 1964.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Ley de especies amenazadas en Estados Unidos en 1973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901A5-1A40-A52D-53C8-F01EC16B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39" y="3582670"/>
            <a:ext cx="2129847" cy="28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9E29C61-5352-EC5D-DABB-02868BE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4" y="3582177"/>
            <a:ext cx="3842048" cy="283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324A2-84B8-69A1-D917-536A1ACE4333}"/>
              </a:ext>
            </a:extLst>
          </p:cNvPr>
          <p:cNvSpPr txBox="1"/>
          <p:nvPr/>
        </p:nvSpPr>
        <p:spPr>
          <a:xfrm>
            <a:off x="2988090" y="6534401"/>
            <a:ext cx="2862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https://www.youtube.com/watch?v=TXKnORll_84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9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B906-0F8D-3BF8-E5D2-387F3E50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F1AA9EA4-B9DE-996D-5B43-7C1C0E5B29A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7964C172-2577-5BFF-96F9-3F469FD6927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EE73B-BE99-320A-7970-892AAF73AB26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72AFD1-8D28-8EE5-64CF-FB592758DAD4}"/>
              </a:ext>
            </a:extLst>
          </p:cNvPr>
          <p:cNvSpPr txBox="1"/>
          <p:nvPr/>
        </p:nvSpPr>
        <p:spPr>
          <a:xfrm>
            <a:off x="257450" y="1306913"/>
            <a:ext cx="8608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Conocimiento sobre el estado de las poblaciones de las especies amenazadas. Monitoreo.</a:t>
            </a:r>
          </a:p>
        </p:txBody>
      </p:sp>
      <p:pic>
        <p:nvPicPr>
          <p:cNvPr id="1026" name="Picture 2" descr="We need to know – the critical role of monitoring in Australia's fight  against extinctions">
            <a:extLst>
              <a:ext uri="{FF2B5EF4-FFF2-40B4-BE49-F238E27FC236}">
                <a16:creationId xmlns:a16="http://schemas.microsoft.com/office/drawing/2014/main" id="{31EDA9B7-0BFC-27E8-8B6A-D81B1867D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27120" r="15478"/>
          <a:stretch/>
        </p:blipFill>
        <p:spPr bwMode="auto">
          <a:xfrm>
            <a:off x="257450" y="3787118"/>
            <a:ext cx="2592279" cy="21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protection of threatened species - North Africa Trees">
            <a:extLst>
              <a:ext uri="{FF2B5EF4-FFF2-40B4-BE49-F238E27FC236}">
                <a16:creationId xmlns:a16="http://schemas.microsoft.com/office/drawing/2014/main" id="{432638E0-39F7-9CA5-3858-402A0ABC2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/>
          <a:stretch/>
        </p:blipFill>
        <p:spPr bwMode="auto">
          <a:xfrm>
            <a:off x="2920753" y="4569267"/>
            <a:ext cx="2486413" cy="19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CO DE GERMOPLASMA. JARDÍ BOTÀNIC DE LA UNIVERSITAT DE VALÉNCIA">
            <a:extLst>
              <a:ext uri="{FF2B5EF4-FFF2-40B4-BE49-F238E27FC236}">
                <a16:creationId xmlns:a16="http://schemas.microsoft.com/office/drawing/2014/main" id="{0EDEFD5A-9105-2952-0434-4D42E6A9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166" y="4569267"/>
            <a:ext cx="3850759" cy="19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cen los dos primeros linces portugueses en cautividad | RTVE.es">
            <a:extLst>
              <a:ext uri="{FF2B5EF4-FFF2-40B4-BE49-F238E27FC236}">
                <a16:creationId xmlns:a16="http://schemas.microsoft.com/office/drawing/2014/main" id="{6F37CFAE-A611-B29A-95CD-8B17D638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13" y="2103126"/>
            <a:ext cx="3380912" cy="22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4C620-A27E-4EE7-992F-0291D8507FC9}"/>
              </a:ext>
            </a:extLst>
          </p:cNvPr>
          <p:cNvSpPr txBox="1"/>
          <p:nvPr/>
        </p:nvSpPr>
        <p:spPr>
          <a:xfrm>
            <a:off x="257450" y="1979950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Asignación de categoría de amenaza según la UICN.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619D-84F1-A5EA-B130-6F803EF6F675}"/>
              </a:ext>
            </a:extLst>
          </p:cNvPr>
          <p:cNvSpPr txBox="1"/>
          <p:nvPr/>
        </p:nvSpPr>
        <p:spPr>
          <a:xfrm>
            <a:off x="257450" y="2375988"/>
            <a:ext cx="5619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Creación de bancos de germoplasma o de células germinales animales.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F64F0-CB9D-0E61-A3EE-8661E1C66C34}"/>
              </a:ext>
            </a:extLst>
          </p:cNvPr>
          <p:cNvSpPr txBox="1"/>
          <p:nvPr/>
        </p:nvSpPr>
        <p:spPr>
          <a:xfrm>
            <a:off x="257450" y="3049025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Planes de cría en cautividad.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7019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EDAC9-BDFD-8770-44C1-4E545FC27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508CFAF-A934-9A17-86F7-A9953951F58E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FF8FAB3-E400-4570-D0A7-D14C5E1C4A15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D66-2568-5503-1E0F-207424942197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A3A7EE-3EE2-D75B-354B-2A017BAB548D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Conservación 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ex situ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 jardines botánicos, zoológicos, etc.</a:t>
            </a:r>
          </a:p>
        </p:txBody>
      </p:sp>
      <p:pic>
        <p:nvPicPr>
          <p:cNvPr id="1032" name="Picture 8" descr="Jardín Botánico Hoya de Pedraza, Waste Magazine">
            <a:extLst>
              <a:ext uri="{FF2B5EF4-FFF2-40B4-BE49-F238E27FC236}">
                <a16:creationId xmlns:a16="http://schemas.microsoft.com/office/drawing/2014/main" id="{F3D32E4A-0788-9426-B158-DD94FB29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8" y="5329449"/>
            <a:ext cx="4598251" cy="14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nslocaciones de animales en los cinco continentes">
            <a:extLst>
              <a:ext uri="{FF2B5EF4-FFF2-40B4-BE49-F238E27FC236}">
                <a16:creationId xmlns:a16="http://schemas.microsoft.com/office/drawing/2014/main" id="{5F64711F-ABA4-D56F-E06C-9A67FE31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8" y="2925680"/>
            <a:ext cx="3789285" cy="23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jano modular | Jauteco">
            <a:extLst>
              <a:ext uri="{FF2B5EF4-FFF2-40B4-BE49-F238E27FC236}">
                <a16:creationId xmlns:a16="http://schemas.microsoft.com/office/drawing/2014/main" id="{51DBF210-5C8B-CB69-F35D-A2CF3D16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81" y="4808409"/>
            <a:ext cx="3282456" cy="19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ller educativo para alentar en niños la conservación del lince ibérico -  AgroCLM">
            <a:extLst>
              <a:ext uri="{FF2B5EF4-FFF2-40B4-BE49-F238E27FC236}">
                <a16:creationId xmlns:a16="http://schemas.microsoft.com/office/drawing/2014/main" id="{6760B799-E946-3706-B032-2BE6EF0E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81" y="2584238"/>
            <a:ext cx="3282456" cy="204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E1F20-925D-EA09-EE13-63891B60F9CE}"/>
              </a:ext>
            </a:extLst>
          </p:cNvPr>
          <p:cNvSpPr txBox="1"/>
          <p:nvPr/>
        </p:nvSpPr>
        <p:spPr>
          <a:xfrm>
            <a:off x="257450" y="1680260"/>
            <a:ext cx="652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Traslocación de ejemplares para asegurar diversidad genética.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C1982-F9EF-2B50-4059-1D03BA1BCA7A}"/>
              </a:ext>
            </a:extLst>
          </p:cNvPr>
          <p:cNvSpPr txBox="1"/>
          <p:nvPr/>
        </p:nvSpPr>
        <p:spPr>
          <a:xfrm>
            <a:off x="257451" y="2082035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Mejora del hábitat 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95633-2476-5832-209D-A03C282735EF}"/>
              </a:ext>
            </a:extLst>
          </p:cNvPr>
          <p:cNvSpPr txBox="1"/>
          <p:nvPr/>
        </p:nvSpPr>
        <p:spPr>
          <a:xfrm>
            <a:off x="257451" y="2517528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Concienciación social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8443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10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E703-7BDD-5BFF-52BE-155985BB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A2997CF-B45A-1BEB-83D7-821E15A9E1A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937CDD6-CBB0-1337-A5DC-CD906B302C0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E5A0D-179B-3431-3172-C9EEEE61059F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77F39-A9D8-02AD-B001-030782E92095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¿Funciona todo esto?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3A74A-1714-E913-B5A3-1DCE4C6D53E5}"/>
              </a:ext>
            </a:extLst>
          </p:cNvPr>
          <p:cNvGrpSpPr/>
          <p:nvPr/>
        </p:nvGrpSpPr>
        <p:grpSpPr>
          <a:xfrm>
            <a:off x="0" y="1737800"/>
            <a:ext cx="7253217" cy="4984051"/>
            <a:chOff x="0" y="1737800"/>
            <a:chExt cx="7253217" cy="4984051"/>
          </a:xfrm>
        </p:grpSpPr>
        <p:pic>
          <p:nvPicPr>
            <p:cNvPr id="5124" name="Picture 4" descr="Details are in the caption following the image">
              <a:extLst>
                <a:ext uri="{FF2B5EF4-FFF2-40B4-BE49-F238E27FC236}">
                  <a16:creationId xmlns:a16="http://schemas.microsoft.com/office/drawing/2014/main" id="{A587C32D-576E-5D36-F841-1B2B27CA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88" y="1737800"/>
              <a:ext cx="5116729" cy="498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BC4BC-032E-5318-356A-6FA5C1E08395}"/>
                </a:ext>
              </a:extLst>
            </p:cNvPr>
            <p:cNvSpPr txBox="1"/>
            <p:nvPr/>
          </p:nvSpPr>
          <p:spPr>
            <a:xfrm>
              <a:off x="0" y="6335087"/>
              <a:ext cx="4967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https://conbio.onlinelibrary.wiley.com/doi/full/10.1111/conl.12762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8" descr="A white background with black text&#10;&#10;AI-generated content may be incorrect.">
              <a:extLst>
                <a:ext uri="{FF2B5EF4-FFF2-40B4-BE49-F238E27FC236}">
                  <a16:creationId xmlns:a16="http://schemas.microsoft.com/office/drawing/2014/main" id="{F3ADD18A-4604-F2A1-0587-F19854D9C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93573"/>
              <a:ext cx="3999029" cy="101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9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EC7F-CDB8-DD33-BF08-31B76CF7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BFD69409-024E-D449-A316-593B9FB1AB9E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B507BE31-B5B9-B1CD-E3D7-4448EFDE959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FF57D-349D-2EEB-8B8E-37B1C1F41982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FF286C-FD4D-EA7A-92DB-4F9B3041D78E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99264-7071-DA6F-E77B-5E131903BE1F}"/>
              </a:ext>
            </a:extLst>
          </p:cNvPr>
          <p:cNvSpPr txBox="1"/>
          <p:nvPr/>
        </p:nvSpPr>
        <p:spPr>
          <a:xfrm>
            <a:off x="204305" y="6595861"/>
            <a:ext cx="9701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www.juntadeandalucia.es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medioambiente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/portal/landing-page-%C3%ADndice/-/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asset_publisher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/zX2ouZa4r1Rf/content/organizaci-c3-b3n-y-funcionamiento-de-la-red/20151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Mapa de la Red Andaluza de Jardines Botánicos y Micológico en Espacios Naturales">
            <a:extLst>
              <a:ext uri="{FF2B5EF4-FFF2-40B4-BE49-F238E27FC236}">
                <a16:creationId xmlns:a16="http://schemas.microsoft.com/office/drawing/2014/main" id="{E0E84269-1F08-A1B4-2817-F1589EFB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b="18592"/>
          <a:stretch/>
        </p:blipFill>
        <p:spPr bwMode="auto">
          <a:xfrm>
            <a:off x="849085" y="1737800"/>
            <a:ext cx="7861349" cy="45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EEE12B9-59DD-0EC3-5D50-9CE1F8B52663}"/>
              </a:ext>
            </a:extLst>
          </p:cNvPr>
          <p:cNvSpPr txBox="1"/>
          <p:nvPr/>
        </p:nvSpPr>
        <p:spPr>
          <a:xfrm>
            <a:off x="545639" y="3057553"/>
            <a:ext cx="881472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Conservación de la biodiversidad vegetal y micológica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Educación para la conservación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Difusión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fitoturística</a:t>
            </a:r>
            <a:endParaRPr lang="es-E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9D814C-0B06-D01B-C37C-DDA9B063CF1E}"/>
              </a:ext>
            </a:extLst>
          </p:cNvPr>
          <p:cNvSpPr txBox="1"/>
          <p:nvPr/>
        </p:nvSpPr>
        <p:spPr>
          <a:xfrm>
            <a:off x="204305" y="6330643"/>
            <a:ext cx="5029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=We1gyanFuhg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45F4E-4A11-08E2-E732-C51C6596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D341ABF5-9EF8-C7AC-33BB-C217028E7D0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671D435-25AF-04B0-AA01-C26C1B6D3DD7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9822C-ACCC-C179-5D8C-AB270001241C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6502E6-1C8B-A836-D02D-6CA62B1D37AD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21DFA5-A29D-3B4F-5591-589B9AECC897}"/>
              </a:ext>
            </a:extLst>
          </p:cNvPr>
          <p:cNvSpPr txBox="1"/>
          <p:nvPr/>
        </p:nvSpPr>
        <p:spPr>
          <a:xfrm>
            <a:off x="257451" y="1676092"/>
            <a:ext cx="896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Conservación de la biodiversidad vegetal y micológica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136572-37BE-F1AB-6BA6-36CCD2A6D518}"/>
              </a:ext>
            </a:extLst>
          </p:cNvPr>
          <p:cNvSpPr txBox="1"/>
          <p:nvPr/>
        </p:nvSpPr>
        <p:spPr>
          <a:xfrm>
            <a:off x="304403" y="2045424"/>
            <a:ext cx="6222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Caracterización de poblaciones en la naturaleza (FAME)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Colecta de semillas en la naturaleza.</a:t>
            </a:r>
          </a:p>
        </p:txBody>
      </p:sp>
      <p:pic>
        <p:nvPicPr>
          <p:cNvPr id="3074" name="Picture 2" descr="Jardín Botánico Umbría de la Virgen, Almería, en Waste Magazine">
            <a:extLst>
              <a:ext uri="{FF2B5EF4-FFF2-40B4-BE49-F238E27FC236}">
                <a16:creationId xmlns:a16="http://schemas.microsoft.com/office/drawing/2014/main" id="{7E6D66CB-6716-9920-442C-32C7E08D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91" y="1141446"/>
            <a:ext cx="3149380" cy="20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2148DC-5A0E-8ECA-28EE-FBAFC4A7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71" y="363129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ADDD1B8-1994-8575-E970-D7870A27FFCB}"/>
              </a:ext>
            </a:extLst>
          </p:cNvPr>
          <p:cNvSpPr txBox="1"/>
          <p:nvPr/>
        </p:nvSpPr>
        <p:spPr>
          <a:xfrm>
            <a:off x="304403" y="2681829"/>
            <a:ext cx="6788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Conservación en bancos de germoplasma (BGVA)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Reproducción ex situ en los jardines</a:t>
            </a:r>
          </a:p>
        </p:txBody>
      </p:sp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DE6309EF-4684-6D21-CA16-B4C39B57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11" y="3400433"/>
            <a:ext cx="7297359" cy="3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4664-0954-8997-D191-BC3BFD8F7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A1790F5B-8D93-28C1-0F0B-4D4BC9B2AE9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95D28C49-B1DD-4501-5F33-E62135AC56AF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7F01F-6D33-23C4-2A94-B83A2414E8A3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2578C9-2602-1E5D-14CB-84076C431678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8A049B-5626-46EE-F51C-D41AF0866C9C}"/>
              </a:ext>
            </a:extLst>
          </p:cNvPr>
          <p:cNvSpPr txBox="1"/>
          <p:nvPr/>
        </p:nvSpPr>
        <p:spPr>
          <a:xfrm>
            <a:off x="257451" y="1676092"/>
            <a:ext cx="896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Programa de educación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9EB976-D4B5-F167-13E8-A6D08FA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210891"/>
            <a:ext cx="54356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2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B8C3-C3F3-8568-0089-88E01279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CDC7F91-50F6-20F0-AB03-A3C31B715125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7A3B51C-E067-8E16-9E82-DDA4D2D6396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07C14-A98F-2920-E3B7-35E4367646BC}"/>
              </a:ext>
            </a:extLst>
          </p:cNvPr>
          <p:cNvSpPr txBox="1"/>
          <p:nvPr/>
        </p:nvSpPr>
        <p:spPr>
          <a:xfrm>
            <a:off x="257452" y="905522"/>
            <a:ext cx="1549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Marco legal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B0DE1-E0A8-35EF-15AE-D789F593B4A5}"/>
              </a:ext>
            </a:extLst>
          </p:cNvPr>
          <p:cNvSpPr txBox="1"/>
          <p:nvPr/>
        </p:nvSpPr>
        <p:spPr>
          <a:xfrm>
            <a:off x="257450" y="1133316"/>
            <a:ext cx="891512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Estatal</a:t>
            </a:r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42/2007, de 13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diciembre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del Patrimonio Natural y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marco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jurídico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Real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Decreto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139/2011, de 4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febrero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desarrolla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Ley 42/2007: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elaboración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aprobación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planes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1/2001, de 26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marzo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las bases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medio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ambiente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Autonómico</a:t>
            </a:r>
            <a:r>
              <a:rPr lang="en-GB" sz="1100" b="1" dirty="0">
                <a:latin typeface="Calibri" panose="020F0502020204030204" pitchFamily="34" charset="0"/>
                <a:cs typeface="Calibri" panose="020F0502020204030204" pitchFamily="34" charset="0"/>
              </a:rPr>
              <a:t> (Andalucía)</a:t>
            </a: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8/2003, de 28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octubre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Decreto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23/2003, de 25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febrero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aprueba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Plan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las directrices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Orden de 13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diciembre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2006,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aprueba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Catálogo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Andaluz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Acuerdos</a:t>
            </a:r>
            <a:r>
              <a:rPr lang="en-GB" sz="1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internacionales</a:t>
            </a:r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Biológica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(CDB):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Río de Janeiro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1992,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nivel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global.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Comercio Internacional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Fauna y Flora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Silvestres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(CITES):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Washington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1973,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comercio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internacional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protegidas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Berna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Vida Silvestre y del Medio Natural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Europa: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Berna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1979,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normas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principios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Europa.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Directiva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92/43/CEE, de 21 de mayo de 1992,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relativa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hábitats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naturales y de la fauna y flora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silvestres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normas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principios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hábitats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Unión Europea.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Acuerdo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Aves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África y Eurasia (AEWA):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Haya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1995,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aves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África y Eurasia.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(CMS):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Bonn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1979,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nivel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global.</a:t>
            </a: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7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87DB-56C5-FBA2-15DF-4AA76FDC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4705805B-26C1-FEB7-1297-B0B6CF9B3CA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3C067D1F-9B7F-935C-8158-0DE188829A5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7EAD0-0939-1B30-4B33-B3D83A5365C2}"/>
              </a:ext>
            </a:extLst>
          </p:cNvPr>
          <p:cNvSpPr txBox="1"/>
          <p:nvPr/>
        </p:nvSpPr>
        <p:spPr>
          <a:xfrm>
            <a:off x="257451" y="1336409"/>
            <a:ext cx="3071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tasa de extinción de especies provocada por la </a:t>
            </a:r>
            <a:r>
              <a:rPr lang="es-ES_tradnl" b="0" i="0" noProof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activida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 humana es, aparentemente, 100 veces más alta que la considerada natural. 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148E2-4D92-3A7F-0B68-DBAB716D939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E410D8-B338-F5CC-F1AF-69D43D68BFE4}"/>
              </a:ext>
            </a:extLst>
          </p:cNvPr>
          <p:cNvGrpSpPr/>
          <p:nvPr/>
        </p:nvGrpSpPr>
        <p:grpSpPr>
          <a:xfrm>
            <a:off x="3968484" y="905522"/>
            <a:ext cx="5742046" cy="5903094"/>
            <a:chOff x="3968484" y="905522"/>
            <a:chExt cx="5742046" cy="5903094"/>
          </a:xfrm>
        </p:grpSpPr>
        <p:pic>
          <p:nvPicPr>
            <p:cNvPr id="2" name="Picture 4" descr="Figure 1">
              <a:extLst>
                <a:ext uri="{FF2B5EF4-FFF2-40B4-BE49-F238E27FC236}">
                  <a16:creationId xmlns:a16="http://schemas.microsoft.com/office/drawing/2014/main" id="{E0A4B015-559A-DC5B-72A7-2909E1B2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7" b="3122"/>
            <a:stretch/>
          </p:blipFill>
          <p:spPr bwMode="auto">
            <a:xfrm>
              <a:off x="3968484" y="905522"/>
              <a:ext cx="5626637" cy="524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close up of text&#10;&#10;AI-generated content may be incorrect.">
              <a:extLst>
                <a:ext uri="{FF2B5EF4-FFF2-40B4-BE49-F238E27FC236}">
                  <a16:creationId xmlns:a16="http://schemas.microsoft.com/office/drawing/2014/main" id="{1E227434-D456-0E2F-9D29-DA38173EE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893" y="5914734"/>
              <a:ext cx="5626637" cy="7707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871F-2CE4-7B77-EA0B-13384B1A4815}"/>
                </a:ext>
              </a:extLst>
            </p:cNvPr>
            <p:cNvSpPr txBox="1"/>
            <p:nvPr/>
          </p:nvSpPr>
          <p:spPr>
            <a:xfrm>
              <a:off x="4145131" y="6562395"/>
              <a:ext cx="49626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https://royalsociety.org/news-resources/projects/biodiversity/decline-and-extinction/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6E133EFF-6A76-85FD-3D2E-66C2189FE0A1}"/>
              </a:ext>
            </a:extLst>
          </p:cNvPr>
          <p:cNvGrpSpPr/>
          <p:nvPr/>
        </p:nvGrpSpPr>
        <p:grpSpPr>
          <a:xfrm>
            <a:off x="310879" y="3167797"/>
            <a:ext cx="4104171" cy="3079453"/>
            <a:chOff x="310879" y="3167797"/>
            <a:chExt cx="4104171" cy="3079453"/>
          </a:xfrm>
        </p:grpSpPr>
        <p:pic>
          <p:nvPicPr>
            <p:cNvPr id="10" name="Picture 9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B72B8040-8A7D-753C-2E1D-AB9E1CAD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879" y="3167797"/>
              <a:ext cx="4104171" cy="2639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EEF7E-20D0-D592-1035-3D21B5CD9B20}"/>
                </a:ext>
              </a:extLst>
            </p:cNvPr>
            <p:cNvSpPr txBox="1"/>
            <p:nvPr/>
          </p:nvSpPr>
          <p:spPr>
            <a:xfrm>
              <a:off x="310883" y="5847140"/>
              <a:ext cx="365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5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16C7A-7AA3-143B-9898-859EC42B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5EBBABE-0A0D-12D6-8F99-E8C5F8F09DCC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68A8AE0-ACCE-EC1C-818E-7386346193E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CE61A-B3BB-B42A-3D65-662C13BDB3D2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D5A553-9EF4-7D0E-1D1A-2E9A24E6E0C7}"/>
              </a:ext>
            </a:extLst>
          </p:cNvPr>
          <p:cNvSpPr txBox="1"/>
          <p:nvPr/>
        </p:nvSpPr>
        <p:spPr>
          <a:xfrm>
            <a:off x="625077" y="5829367"/>
            <a:ext cx="4964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www.tandfonline.com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doi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abs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/10.1080/14888386.2011.642663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E20B38-683F-E663-A167-EBA4AA7982EC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Sesgo que favorece a las especies atractivas (achuchables…)</a:t>
            </a:r>
          </a:p>
        </p:txBody>
      </p:sp>
      <p:pic>
        <p:nvPicPr>
          <p:cNvPr id="4098" name="Picture 2" descr="Ugliest Animals in the World and Their Dating Profiles - Thrillist Nation">
            <a:extLst>
              <a:ext uri="{FF2B5EF4-FFF2-40B4-BE49-F238E27FC236}">
                <a16:creationId xmlns:a16="http://schemas.microsoft.com/office/drawing/2014/main" id="{245BEE74-CCED-412C-A57D-CFFD70FF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1" y="1897165"/>
            <a:ext cx="6747435" cy="33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bfish Voted World's Ugliest Animal">
            <a:extLst>
              <a:ext uri="{FF2B5EF4-FFF2-40B4-BE49-F238E27FC236}">
                <a16:creationId xmlns:a16="http://schemas.microsoft.com/office/drawing/2014/main" id="{725F0C1F-6E6A-F8A0-A0A7-7FE54316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1" y="2328929"/>
            <a:ext cx="6223001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271C-315D-3BAD-33EC-BFEA5C11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BA1AA61-590F-57C5-2397-71892DE079C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C5080C07-1E10-F2F1-24AA-70279D5AE8F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839D3-7A87-06F5-82C5-9328686407CE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D49EF7-8493-30AD-91EC-511096D01F56}"/>
              </a:ext>
            </a:extLst>
          </p:cNvPr>
          <p:cNvSpPr txBox="1"/>
          <p:nvPr/>
        </p:nvSpPr>
        <p:spPr>
          <a:xfrm>
            <a:off x="2258406" y="6229417"/>
            <a:ext cx="4964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aktuelles.uni-frankfurt.de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/en/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news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-in-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brief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/adaptation-or-extinction-what-climate-change-and-land-use-mean-for-biodiversity/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DE5E1F-732F-29FC-CB1F-2FBF75F6E0C0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Contemplar el efecto del cambio climático en la conservación de especies</a:t>
            </a:r>
          </a:p>
        </p:txBody>
      </p:sp>
      <p:pic>
        <p:nvPicPr>
          <p:cNvPr id="6146" name="Picture 2" descr="Adaptation or extinction: What climate change and land use mean for  biodiversity | Aktuelles aus der Goethe-Universität Frankfurt">
            <a:extLst>
              <a:ext uri="{FF2B5EF4-FFF2-40B4-BE49-F238E27FC236}">
                <a16:creationId xmlns:a16="http://schemas.microsoft.com/office/drawing/2014/main" id="{743B20B4-7CB6-C276-B858-5F44B3B9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41" y="1767220"/>
            <a:ext cx="7890033" cy="41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4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0384-7E34-58B8-116C-5D57F0B7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D361707-3731-D723-4141-BF0A08306A44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166B0CC-C123-61C2-F180-9DBE81B1729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1B8DB-FEC6-0BB1-21AD-32AB19B76B9B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ABD03C-819E-9E08-2FFB-3A2D2A203462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Reintegrar las especies amenazadas en sistemas degradados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F67800-73D2-266F-45CC-532C82EC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76" y="1871055"/>
            <a:ext cx="6216765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DE8B-978B-13C5-5414-C04395B8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B244994-A206-8110-F80B-4DA0EF6794C8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31A05A3-AD1A-57C6-03C5-9FAF471809B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CB9A8-9121-ED3C-E70D-6E0F31A2AB77}"/>
              </a:ext>
            </a:extLst>
          </p:cNvPr>
          <p:cNvSpPr txBox="1"/>
          <p:nvPr/>
        </p:nvSpPr>
        <p:spPr>
          <a:xfrm>
            <a:off x="257451" y="1336409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estima que un 25% de las especies podrían estar amenazadas.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822E-0156-AB90-BF1A-4B742E21D2B0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C25B13D-589B-FA39-EAFF-8B5A536CAAAC}"/>
              </a:ext>
            </a:extLst>
          </p:cNvPr>
          <p:cNvGrpSpPr/>
          <p:nvPr/>
        </p:nvGrpSpPr>
        <p:grpSpPr>
          <a:xfrm>
            <a:off x="3124199" y="905522"/>
            <a:ext cx="6349259" cy="5936560"/>
            <a:chOff x="3124199" y="905522"/>
            <a:chExt cx="6349259" cy="5936560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37BC3B8E-5121-246D-99E7-76B1CFE02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199" y="905522"/>
              <a:ext cx="6349259" cy="425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close-up of a text&#10;&#10;AI-generated content may be incorrect.">
              <a:extLst>
                <a:ext uri="{FF2B5EF4-FFF2-40B4-BE49-F238E27FC236}">
                  <a16:creationId xmlns:a16="http://schemas.microsoft.com/office/drawing/2014/main" id="{2CF279DB-FCD9-48A2-B42F-8A974D92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655" y="5155756"/>
              <a:ext cx="4931666" cy="15934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9E1084-8463-3169-746F-E56B1BDF5990}"/>
                </a:ext>
              </a:extLst>
            </p:cNvPr>
            <p:cNvSpPr txBox="1"/>
            <p:nvPr/>
          </p:nvSpPr>
          <p:spPr>
            <a:xfrm>
              <a:off x="6066736" y="6595861"/>
              <a:ext cx="15817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https://t.co/qfa8kgllWF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816A2C-C24A-E706-25A3-9E5A07E0FA65}"/>
              </a:ext>
            </a:extLst>
          </p:cNvPr>
          <p:cNvSpPr txBox="1"/>
          <p:nvPr/>
        </p:nvSpPr>
        <p:spPr>
          <a:xfrm>
            <a:off x="257451" y="2349832"/>
            <a:ext cx="307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/>
              <a:t>Se estima que el 68% de las poblaciones de vertebrados han experimentado un descenso en su abundancia entre 1970 y 2016.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D6DE585-A512-F933-2676-4B7EA4D72FE8}"/>
              </a:ext>
            </a:extLst>
          </p:cNvPr>
          <p:cNvGrpSpPr/>
          <p:nvPr/>
        </p:nvGrpSpPr>
        <p:grpSpPr>
          <a:xfrm>
            <a:off x="257451" y="4845116"/>
            <a:ext cx="3391271" cy="1855603"/>
            <a:chOff x="257451" y="4845116"/>
            <a:chExt cx="3391271" cy="1855603"/>
          </a:xfrm>
        </p:grpSpPr>
        <p:pic>
          <p:nvPicPr>
            <p:cNvPr id="9218" name="Picture 2" descr="parrot">
              <a:extLst>
                <a:ext uri="{FF2B5EF4-FFF2-40B4-BE49-F238E27FC236}">
                  <a16:creationId xmlns:a16="http://schemas.microsoft.com/office/drawing/2014/main" id="{5F61C476-62A8-E28E-EDD5-AE7248E4F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02" y="4845116"/>
              <a:ext cx="2007171" cy="152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0417F-BB8A-A92D-84B5-099FC0C2CD2F}"/>
                </a:ext>
              </a:extLst>
            </p:cNvPr>
            <p:cNvSpPr txBox="1"/>
            <p:nvPr/>
          </p:nvSpPr>
          <p:spPr>
            <a:xfrm>
              <a:off x="257451" y="6300609"/>
              <a:ext cx="3391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https://royalsociety.org/news-resources/projects/biodiversity/decline-and-extinction/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43FB8D-4B43-FB3A-1B2F-284E44483265}"/>
              </a:ext>
            </a:extLst>
          </p:cNvPr>
          <p:cNvSpPr txBox="1"/>
          <p:nvPr/>
        </p:nvSpPr>
        <p:spPr>
          <a:xfrm>
            <a:off x="257451" y="3917253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 dirty="0"/>
              <a:t>En general desaparecen las especies especialistas y sobreviven las generalistas.</a:t>
            </a:r>
          </a:p>
        </p:txBody>
      </p:sp>
    </p:spTree>
    <p:extLst>
      <p:ext uri="{BB962C8B-B14F-4D97-AF65-F5344CB8AC3E}">
        <p14:creationId xmlns:p14="http://schemas.microsoft.com/office/powerpoint/2010/main" val="38627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93B3-7ADE-2E9C-1F5F-3A7E82F6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C2EC191E-E79C-AB82-B3F1-00421D7DE78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47D8612-814B-2BFF-5749-3F8DE38E0D3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FE9C-8F33-0FB4-60E8-B8C2429F89C4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2" name="Picture 1" descr="A cartoon of a pyramid of cards&#10;&#10;AI-generated content may be incorrect.">
            <a:extLst>
              <a:ext uri="{FF2B5EF4-FFF2-40B4-BE49-F238E27FC236}">
                <a16:creationId xmlns:a16="http://schemas.microsoft.com/office/drawing/2014/main" id="{0DBFA8A2-A5E7-F44C-4940-9F119235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553592"/>
            <a:ext cx="3801660" cy="470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0F08B1-10CB-0A97-BE34-1B0959F3B611}"/>
              </a:ext>
            </a:extLst>
          </p:cNvPr>
          <p:cNvSpPr txBox="1"/>
          <p:nvPr/>
        </p:nvSpPr>
        <p:spPr>
          <a:xfrm>
            <a:off x="4545365" y="1553592"/>
            <a:ext cx="39949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podemos vivir en un mundo sin otras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Necesitamos un número alto pero indefinido de otras especies para subsistir.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¿Cuántas especies podemos permitirnos perder sin que eso nos afecte?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Razones éticas. ¿tenemos derecho a erradicar a nuestros “vecinos” más cercanos?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4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A512-514C-E532-A604-F3553B4F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F069D1C-EE0F-D5BC-3257-BEDF9328E0B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A7B3937-84FC-5745-9FCF-188F2C90FF2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83CC6-DC61-26F0-4E90-77A119C36BBE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B031-1081-CA7A-FADB-7A1BE17818EE}"/>
              </a:ext>
            </a:extLst>
          </p:cNvPr>
          <p:cNvSpPr txBox="1"/>
          <p:nvPr/>
        </p:nvSpPr>
        <p:spPr>
          <a:xfrm>
            <a:off x="257452" y="1336409"/>
            <a:ext cx="3994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de algunas especies nos afecta directamente.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3E8943A-5068-FEDC-6381-EA3A066BD8BD}"/>
              </a:ext>
            </a:extLst>
          </p:cNvPr>
          <p:cNvGrpSpPr/>
          <p:nvPr/>
        </p:nvGrpSpPr>
        <p:grpSpPr>
          <a:xfrm>
            <a:off x="322769" y="2025586"/>
            <a:ext cx="4694384" cy="1635218"/>
            <a:chOff x="322769" y="2025586"/>
            <a:chExt cx="4694384" cy="1635218"/>
          </a:xfrm>
        </p:grpSpPr>
        <p:pic>
          <p:nvPicPr>
            <p:cNvPr id="12290" name="Picture 2" descr="When Vultures Die, We Die">
              <a:extLst>
                <a:ext uri="{FF2B5EF4-FFF2-40B4-BE49-F238E27FC236}">
                  <a16:creationId xmlns:a16="http://schemas.microsoft.com/office/drawing/2014/main" id="{DA435D21-D3A9-16A6-36FB-D3A39BF15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9"/>
            <a:stretch/>
          </p:blipFill>
          <p:spPr bwMode="auto">
            <a:xfrm>
              <a:off x="322769" y="2025586"/>
              <a:ext cx="1742558" cy="1481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A9850F-D15C-9779-EB7A-E681B3EF4ACC}"/>
                </a:ext>
              </a:extLst>
            </p:cNvPr>
            <p:cNvSpPr txBox="1"/>
            <p:nvPr/>
          </p:nvSpPr>
          <p:spPr>
            <a:xfrm>
              <a:off x="2074205" y="2904398"/>
              <a:ext cx="294294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https://en.wikipedia.org/wiki/Indian_vulture_crisis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D7B59-3051-2F4C-2309-BE12692B84F2}"/>
                </a:ext>
              </a:extLst>
            </p:cNvPr>
            <p:cNvSpPr txBox="1"/>
            <p:nvPr/>
          </p:nvSpPr>
          <p:spPr>
            <a:xfrm>
              <a:off x="2065327" y="3106806"/>
              <a:ext cx="28250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</a:t>
              </a:r>
              <a:r>
                <a:rPr lang="en-GB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www.science.org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/content/article/loss-</a:t>
              </a:r>
              <a:r>
                <a:rPr lang="en-GB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india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-s-vultures-may-have-led-deaths-half-million-people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618D135-6645-4B87-0911-D01B4BC76539}"/>
              </a:ext>
            </a:extLst>
          </p:cNvPr>
          <p:cNvGrpSpPr/>
          <p:nvPr/>
        </p:nvGrpSpPr>
        <p:grpSpPr>
          <a:xfrm>
            <a:off x="5264417" y="1047172"/>
            <a:ext cx="4641583" cy="5748391"/>
            <a:chOff x="5264417" y="1047172"/>
            <a:chExt cx="4641583" cy="5748391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CD1E640-6593-46D3-6E9C-24582200F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6" t="3581" r="28501"/>
            <a:stretch/>
          </p:blipFill>
          <p:spPr bwMode="auto">
            <a:xfrm>
              <a:off x="6224724" y="1047172"/>
              <a:ext cx="2825030" cy="522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1622C02B-2753-B133-1D6B-BA4738C53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39" r="76307"/>
            <a:stretch/>
          </p:blipFill>
          <p:spPr bwMode="auto">
            <a:xfrm>
              <a:off x="8711173" y="5970763"/>
              <a:ext cx="1194827" cy="70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1D1A3C-14DE-9F30-76D3-EF5E5F0181B5}"/>
                </a:ext>
              </a:extLst>
            </p:cNvPr>
            <p:cNvSpPr txBox="1"/>
            <p:nvPr/>
          </p:nvSpPr>
          <p:spPr>
            <a:xfrm>
              <a:off x="5264417" y="6241565"/>
              <a:ext cx="36472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https://www.ideasforindia.in/topics/environment/how-human-and-ecosystem-health-are-intertwined-evidence-from-vulture-population-collapse-in-india.html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E923E5B-9541-ED47-FCD7-1759C4F6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4"/>
          <a:stretch/>
        </p:blipFill>
        <p:spPr bwMode="auto">
          <a:xfrm>
            <a:off x="397517" y="3737207"/>
            <a:ext cx="4244067" cy="30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1CF5AA-45E8-938C-9D5B-9BC84B0844C1}"/>
              </a:ext>
            </a:extLst>
          </p:cNvPr>
          <p:cNvSpPr txBox="1"/>
          <p:nvPr/>
        </p:nvSpPr>
        <p:spPr>
          <a:xfrm>
            <a:off x="5835545" y="1284334"/>
            <a:ext cx="1198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90% descenso</a:t>
            </a:r>
          </a:p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e 50 millones a pocos miles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FF035-D12A-C688-9687-616D86C8B0FC}"/>
              </a:ext>
            </a:extLst>
          </p:cNvPr>
          <p:cNvSpPr txBox="1"/>
          <p:nvPr/>
        </p:nvSpPr>
        <p:spPr>
          <a:xfrm>
            <a:off x="7125771" y="5914141"/>
            <a:ext cx="1198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</a:rPr>
              <a:t>500.000 muertes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859BC-DDBB-C2BC-4C29-E80E7B3D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0A5DB64-24E6-532D-AB86-DF48AC3604A4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B9CFF3-A04B-6308-D99D-9B92592843E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52CE-0C1F-CB48-2C76-10B3833E104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8AA8-29D8-5FB7-2452-CF6580E25113}"/>
              </a:ext>
            </a:extLst>
          </p:cNvPr>
          <p:cNvSpPr txBox="1"/>
          <p:nvPr/>
        </p:nvSpPr>
        <p:spPr>
          <a:xfrm>
            <a:off x="257452" y="1336409"/>
            <a:ext cx="93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E41C1E5-04F3-7A80-391B-12DE3C872AFC}"/>
              </a:ext>
            </a:extLst>
          </p:cNvPr>
          <p:cNvGrpSpPr/>
          <p:nvPr/>
        </p:nvGrpSpPr>
        <p:grpSpPr>
          <a:xfrm>
            <a:off x="42170" y="2350889"/>
            <a:ext cx="3814414" cy="2371040"/>
            <a:chOff x="42170" y="2350889"/>
            <a:chExt cx="3814414" cy="2371040"/>
          </a:xfrm>
        </p:grpSpPr>
        <p:pic>
          <p:nvPicPr>
            <p:cNvPr id="3" name="Picture 2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C4EDB584-F101-4F5F-F2B2-83B993C4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70" y="2350889"/>
              <a:ext cx="3757474" cy="217098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FEFCAE-520F-CD38-83D2-271CB3E29470}"/>
                </a:ext>
              </a:extLst>
            </p:cNvPr>
            <p:cNvSpPr txBox="1"/>
            <p:nvPr/>
          </p:nvSpPr>
          <p:spPr>
            <a:xfrm>
              <a:off x="198983" y="4321819"/>
              <a:ext cx="365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1" name="Imagen 1" descr="Screen Shot 2016-03-06 at 23.10.25.png">
            <a:extLst>
              <a:ext uri="{FF2B5EF4-FFF2-40B4-BE49-F238E27FC236}">
                <a16:creationId xmlns:a16="http://schemas.microsoft.com/office/drawing/2014/main" id="{74296449-A606-FB5C-86FE-B10A4DA70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84" y="1989696"/>
            <a:ext cx="5838407" cy="385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17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F5316-426A-15A5-77EF-1E426B5A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DAA9A5C-993B-3459-3AC9-E12CC1DE4CA9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768FDDE-CEB1-8764-4A67-0641DC8AD6E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BAB04-AC21-4B98-0AD5-DC9AAAEB8375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C8C4B-4269-E225-1293-9E2B9E06D523}"/>
              </a:ext>
            </a:extLst>
          </p:cNvPr>
          <p:cNvSpPr txBox="1"/>
          <p:nvPr/>
        </p:nvSpPr>
        <p:spPr>
          <a:xfrm>
            <a:off x="257452" y="1336409"/>
            <a:ext cx="3009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E87D460-CF6A-D869-E826-6DA1615C9118}"/>
              </a:ext>
            </a:extLst>
          </p:cNvPr>
          <p:cNvGrpSpPr/>
          <p:nvPr/>
        </p:nvGrpSpPr>
        <p:grpSpPr>
          <a:xfrm>
            <a:off x="336608" y="1037454"/>
            <a:ext cx="9457660" cy="5804628"/>
            <a:chOff x="336608" y="1037454"/>
            <a:chExt cx="9457660" cy="5804628"/>
          </a:xfrm>
        </p:grpSpPr>
        <p:pic>
          <p:nvPicPr>
            <p:cNvPr id="10" name="Picture 9" descr="A diagram of a coral reef&#10;&#10;AI-generated content may be incorrect.">
              <a:extLst>
                <a:ext uri="{FF2B5EF4-FFF2-40B4-BE49-F238E27FC236}">
                  <a16:creationId xmlns:a16="http://schemas.microsoft.com/office/drawing/2014/main" id="{EA26C2C6-6A8A-3FE1-1025-D249F643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6140" y="1037454"/>
              <a:ext cx="6448128" cy="58046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6F4815-2992-A755-2068-218D26F9242A}"/>
                </a:ext>
              </a:extLst>
            </p:cNvPr>
            <p:cNvSpPr txBox="1"/>
            <p:nvPr/>
          </p:nvSpPr>
          <p:spPr>
            <a:xfrm>
              <a:off x="336608" y="5820546"/>
              <a:ext cx="30095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BDB7-46B4-C6D2-A86E-1644A32E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C9943DF-29B3-DDDB-AD9D-DD19279D9F7B}"/>
              </a:ext>
            </a:extLst>
          </p:cNvPr>
          <p:cNvGrpSpPr/>
          <p:nvPr/>
        </p:nvGrpSpPr>
        <p:grpSpPr>
          <a:xfrm>
            <a:off x="468284" y="1900551"/>
            <a:ext cx="8613860" cy="4935045"/>
            <a:chOff x="468284" y="1900551"/>
            <a:chExt cx="8613860" cy="4935045"/>
          </a:xfrm>
        </p:grpSpPr>
        <p:pic>
          <p:nvPicPr>
            <p:cNvPr id="19" name="Picture 18" descr="A diagram of a landscape with trees and clouds&#10;&#10;AI-generated content may be incorrect.">
              <a:extLst>
                <a:ext uri="{FF2B5EF4-FFF2-40B4-BE49-F238E27FC236}">
                  <a16:creationId xmlns:a16="http://schemas.microsoft.com/office/drawing/2014/main" id="{29F56D21-039C-6E4B-A4E1-269360A80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84" y="1900551"/>
              <a:ext cx="8418552" cy="48119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A2777E-5271-7C20-6169-AC4BEB510BE3}"/>
                </a:ext>
              </a:extLst>
            </p:cNvPr>
            <p:cNvSpPr txBox="1"/>
            <p:nvPr/>
          </p:nvSpPr>
          <p:spPr>
            <a:xfrm>
              <a:off x="1087513" y="6589375"/>
              <a:ext cx="79946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A2A9F5F7-0EE3-48BB-7D76-3C460BE7166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3765F6D-00D8-E20C-F463-10725E8357C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79BB7-5042-BCA7-922B-9854BEA73722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1B542-27BF-553F-4A18-5C5E0DEAF2D3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8D9CD-4B9A-BACD-1FD2-16C393993BE4}"/>
              </a:ext>
            </a:extLst>
          </p:cNvPr>
          <p:cNvSpPr txBox="1"/>
          <p:nvPr/>
        </p:nvSpPr>
        <p:spPr>
          <a:xfrm>
            <a:off x="892205" y="4998128"/>
            <a:ext cx="367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estima que si destruimos el 25% de la selva podríamos llegar a un punto de no retorno.</a:t>
            </a:r>
          </a:p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hemos deforestado entre el 14 y el 17%</a:t>
            </a:r>
          </a:p>
        </p:txBody>
      </p:sp>
    </p:spTree>
    <p:extLst>
      <p:ext uri="{BB962C8B-B14F-4D97-AF65-F5344CB8AC3E}">
        <p14:creationId xmlns:p14="http://schemas.microsoft.com/office/powerpoint/2010/main" val="14486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2002</TotalTime>
  <Words>1980</Words>
  <Application>Microsoft Macintosh PowerPoint</Application>
  <PresentationFormat>A4 (210 x 297 mm)</PresentationFormat>
  <Paragraphs>184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3</cp:revision>
  <dcterms:created xsi:type="dcterms:W3CDTF">2025-03-25T16:53:46Z</dcterms:created>
  <dcterms:modified xsi:type="dcterms:W3CDTF">2025-03-31T14:08:52Z</dcterms:modified>
</cp:coreProperties>
</file>